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6" r:id="rId3"/>
    <p:sldId id="257" r:id="rId4"/>
    <p:sldId id="263" r:id="rId5"/>
    <p:sldId id="264" r:id="rId6"/>
    <p:sldId id="261" r:id="rId7"/>
    <p:sldId id="265" r:id="rId8"/>
    <p:sldId id="269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time_continue=1&amp;v=rO4nJs4aBNE&amp;feature=emb_log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time_continue=1&amp;v=rO4nJs4aBNE&amp;feature=emb_log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rO4nJs4aBNE&amp;feature=emb_logo" TargetMode="External"/><Relationship Id="rId2" Type="http://schemas.openxmlformats.org/officeDocument/2006/relationships/hyperlink" Target="https://www.youtube.com/watch?v=wpoYUNfB-B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Oc5-dEk9f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9" y="5257800"/>
            <a:ext cx="8520112" cy="137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Волфганг Амадеус Моцарт</a:t>
            </a:r>
            <a:r>
              <a:rPr lang="sr-Latn-R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Wolfgang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Amadeus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Mozart</a:t>
            </a:r>
            <a:r>
              <a:rPr lang="sr-Cyrl-R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2800" b="1" i="1" dirty="0" smtClean="0">
                <a:latin typeface="Times New Roman" pitchFamily="18" charset="0"/>
                <a:cs typeface="Times New Roman" pitchFamily="18" charset="0"/>
              </a:rPr>
              <a:t>(1756. – 1791.)</a:t>
            </a:r>
            <a:br>
              <a:rPr lang="sr-Cyrl-R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sr-Latn-R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R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 НОЋНА МУЗИКА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2" descr="220px-Wolfgang-amadeus-mozar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20000" cy="228600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sr-Latn-RS" sz="40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sr-Latn-RS" sz="4000" b="1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sr-Latn-RS" sz="40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sr-Latn-RS" sz="4000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sr-Latn-RS" sz="40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sr-Latn-RS" sz="4000" b="1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sr-Latn-RS" sz="40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sr-Cyrl-RS" sz="4000" b="1" dirty="0" smtClean="0">
                <a:solidFill>
                  <a:srgbClr val="FF0000"/>
                </a:solidFill>
                <a:latin typeface="Arial Narrow" pitchFamily="34" charset="0"/>
              </a:rPr>
              <a:t>ПРОВЕРА ЗНАЊА!</a:t>
            </a:r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Korisnik\Desktop\m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7" y="1447800"/>
            <a:ext cx="41148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Desktop\m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95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0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620000" cy="228600"/>
          </a:xfrm>
        </p:spPr>
        <p:txBody>
          <a:bodyPr>
            <a:no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 Narrow" pitchFamily="34" charset="0"/>
              </a:rPr>
              <a:t>САСТАВИ СЛАГАЛИЦУ!</a:t>
            </a:r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9" name="Picture 5" descr="C:\Users\Korisnik\Desktop\v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862780"/>
            <a:ext cx="8267700" cy="2810574"/>
          </a:xfrm>
          <a:prstGeom prst="rect">
            <a:avLst/>
          </a:prstGeom>
          <a:noFill/>
        </p:spPr>
      </p:pic>
      <p:pic>
        <p:nvPicPr>
          <p:cNvPr id="1026" name="Picture 2" descr="C:\Users\Korisnik\Desktop\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14400"/>
            <a:ext cx="82677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64127"/>
            <a:ext cx="9144001" cy="831273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FF0000"/>
                </a:solidFill>
              </a:rPr>
              <a:t>АСОЦИЈАЦИЈЕ НА РЕЧ МОЦАРТ</a:t>
            </a:r>
            <a:endParaRPr lang="sr-Latn-RS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Korisnik\Desktop\Oglasna tab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5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6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4813"/>
            <a:ext cx="8610600" cy="6337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Волфганг Амадеус Моцарт</a:t>
            </a:r>
            <a:r>
              <a:rPr lang="sr-Cyrl-R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рођен је</a:t>
            </a:r>
          </a:p>
          <a:p>
            <a:pPr marL="0" indent="0" eaLnBrk="1" hangingPunct="1">
              <a:buNone/>
              <a:defRPr/>
            </a:pPr>
            <a:r>
              <a:rPr lang="sr-Cyrl-C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27. јануара 1756. године у Сал</a:t>
            </a:r>
            <a:r>
              <a:rPr lang="sr-Cyrl-R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sr-Cyrl-C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бургу</a:t>
            </a:r>
          </a:p>
          <a:p>
            <a:pPr eaLnBrk="1" hangingPunct="1">
              <a:defRPr/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59039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r-Cyrl-C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Таленат за музику је показао веома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r-Cyrl-C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рано</a:t>
            </a:r>
          </a:p>
          <a:p>
            <a:pPr eaLnBrk="1" hangingPunct="1">
              <a:defRPr/>
            </a:pPr>
            <a:r>
              <a:rPr lang="sr-Cyrl-C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 три године свира на чембалу</a:t>
            </a:r>
          </a:p>
          <a:p>
            <a:pPr eaLnBrk="1" hangingPunct="1">
              <a:defRPr/>
            </a:pPr>
            <a:r>
              <a:rPr lang="sr-Cyrl-C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 пет година компонује прву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r-Cyrl-C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композицију</a:t>
            </a:r>
          </a:p>
          <a:p>
            <a:pPr eaLnBrk="1" hangingPunct="1">
              <a:defRPr/>
            </a:pPr>
            <a:r>
              <a:rPr lang="sr-Cyrl-C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 дванаест година </a:t>
            </a:r>
          </a:p>
          <a:p>
            <a:pPr marL="0" indent="0" eaLnBrk="1" hangingPunct="1">
              <a:buNone/>
              <a:defRPr/>
            </a:pPr>
            <a:r>
              <a:rPr lang="sr-Cyrl-C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диригује оркестром и </a:t>
            </a:r>
          </a:p>
          <a:p>
            <a:pPr marL="0" indent="0" eaLnBrk="1" hangingPunct="1">
              <a:buNone/>
              <a:defRPr/>
            </a:pPr>
            <a:r>
              <a:rPr lang="sr-Cyrl-C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пише прву оперу 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1460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0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114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Волфганг Амадеус Моцарт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је написао велики број композиција (преко 600.),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попут опера, симфонија,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концерата,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дела за </a:t>
            </a:r>
            <a:r>
              <a:rPr lang="ru-RU" sz="3200" b="1" dirty="0" smtClean="0">
                <a:solidFill>
                  <a:srgbClr val="C00000"/>
                </a:solidFill>
              </a:rPr>
              <a:t>виолину,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дела за клавир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 многа друга.</a:t>
            </a:r>
          </a:p>
          <a:p>
            <a:endParaRPr lang="sr-Latn-RS" sz="3200" b="1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5972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98364"/>
            <a:ext cx="354528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2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169" y="12192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 Међу најпопуларнијим његовим делима спада композиција </a:t>
            </a:r>
          </a:p>
          <a:p>
            <a:pPr algn="ctr"/>
            <a:r>
              <a:rPr lang="sr-Cyrl-RS" sz="4000" dirty="0" smtClean="0">
                <a:solidFill>
                  <a:srgbClr val="C00000"/>
                </a:solidFill>
              </a:rPr>
              <a:t>„</a:t>
            </a:r>
            <a:r>
              <a:rPr lang="sr-Cyrl-RS" sz="4000" b="1" dirty="0">
                <a:solidFill>
                  <a:srgbClr val="C00000"/>
                </a:solidFill>
              </a:rPr>
              <a:t>Мала ноћна музика</a:t>
            </a:r>
            <a:r>
              <a:rPr lang="sr-Cyrl-RS" sz="4000" dirty="0" smtClean="0">
                <a:solidFill>
                  <a:srgbClr val="C00000"/>
                </a:solidFill>
              </a:rPr>
              <a:t>“.</a:t>
            </a:r>
          </a:p>
          <a:p>
            <a:pPr algn="ctr"/>
            <a:endParaRPr lang="sr-Cyrl-RS" sz="3200" dirty="0"/>
          </a:p>
          <a:p>
            <a:pPr algn="ctr"/>
            <a:endParaRPr lang="sr-Cyrl-RS" sz="3200" dirty="0" smtClean="0"/>
          </a:p>
          <a:p>
            <a:pPr algn="ctr"/>
            <a:endParaRPr lang="sr-Cyrl-RS" sz="3200" dirty="0" smtClean="0"/>
          </a:p>
          <a:p>
            <a:pPr algn="ctr"/>
            <a:endParaRPr lang="sr-Cyrl-RS" sz="3200" dirty="0"/>
          </a:p>
          <a:p>
            <a:pPr algn="ctr"/>
            <a:r>
              <a:rPr lang="sr-Latn-RS" sz="2400" dirty="0" smtClean="0">
                <a:hlinkClick r:id="rId2"/>
              </a:rPr>
              <a:t>https://www.youtube.com/watch?time_continue=1&amp;v=rO4nJs4aBNE&amp;feature=emb_logo</a:t>
            </a:r>
            <a:endParaRPr lang="sr-Latn-R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84" y="3469689"/>
            <a:ext cx="70651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 </a:t>
            </a:r>
            <a:r>
              <a:rPr lang="sr-Latn-RS" sz="3200" b="1" dirty="0" smtClean="0">
                <a:solidFill>
                  <a:srgbClr val="002060"/>
                </a:solidFill>
              </a:rPr>
              <a:t>„</a:t>
            </a:r>
            <a:r>
              <a:rPr lang="sr-Cyrl-RS" sz="3200" b="1" dirty="0" smtClean="0">
                <a:solidFill>
                  <a:srgbClr val="002060"/>
                </a:solidFill>
              </a:rPr>
              <a:t>Мала ноћна музика“</a:t>
            </a:r>
          </a:p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је популаран назив за</a:t>
            </a:r>
          </a:p>
          <a:p>
            <a:pPr algn="ctr"/>
            <a:r>
              <a:rPr lang="sr-Cyrl-RS" sz="3600" b="1" dirty="0" smtClean="0">
                <a:solidFill>
                  <a:srgbClr val="C00000"/>
                </a:solidFill>
              </a:rPr>
              <a:t>Серенаду бр. 13. у </a:t>
            </a:r>
            <a:r>
              <a:rPr lang="en-US" sz="3600" b="1" dirty="0" smtClean="0">
                <a:solidFill>
                  <a:srgbClr val="C00000"/>
                </a:solidFill>
              </a:rPr>
              <a:t>G </a:t>
            </a:r>
            <a:r>
              <a:rPr lang="sr-Cyrl-RS" sz="3600" b="1" dirty="0" smtClean="0">
                <a:solidFill>
                  <a:srgbClr val="C00000"/>
                </a:solidFill>
              </a:rPr>
              <a:t>– </a:t>
            </a:r>
            <a:r>
              <a:rPr lang="en-US" sz="3600" b="1" dirty="0" err="1" smtClean="0">
                <a:solidFill>
                  <a:srgbClr val="C00000"/>
                </a:solidFill>
              </a:rPr>
              <a:t>duru</a:t>
            </a:r>
            <a:r>
              <a:rPr lang="sr-Cyrl-RS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Серенада је композиција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ведрог </a:t>
            </a:r>
            <a:r>
              <a:rPr lang="ru-RU" sz="2400" b="1" dirty="0">
                <a:solidFill>
                  <a:srgbClr val="7030A0"/>
                </a:solidFill>
              </a:rPr>
              <a:t>карактера,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обично </a:t>
            </a:r>
            <a:r>
              <a:rPr lang="ru-RU" sz="2400" b="1" dirty="0">
                <a:solidFill>
                  <a:srgbClr val="7030A0"/>
                </a:solidFill>
              </a:rPr>
              <a:t>писана у нечију част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и </a:t>
            </a:r>
            <a:r>
              <a:rPr lang="ru-RU" sz="2400" b="1" dirty="0">
                <a:solidFill>
                  <a:srgbClr val="7030A0"/>
                </a:solidFill>
              </a:rPr>
              <a:t>намењена за забаву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под </a:t>
            </a:r>
            <a:r>
              <a:rPr lang="ru-RU" sz="2400" b="1" dirty="0">
                <a:solidFill>
                  <a:srgbClr val="7030A0"/>
                </a:solidFill>
              </a:rPr>
              <a:t>ведрим </a:t>
            </a:r>
            <a:r>
              <a:rPr lang="ru-RU" sz="2400" b="1" dirty="0" smtClean="0">
                <a:solidFill>
                  <a:srgbClr val="7030A0"/>
                </a:solidFill>
              </a:rPr>
              <a:t>небом.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У ранија времена серенаде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су младићи певали девојкама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испод балкона.</a:t>
            </a:r>
          </a:p>
          <a:p>
            <a:endParaRPr lang="sr-Cyrl-RS" sz="2400" dirty="0" smtClean="0">
              <a:hlinkClick r:id="rId2"/>
            </a:endParaRPr>
          </a:p>
          <a:p>
            <a:pPr algn="ctr"/>
            <a:r>
              <a:rPr lang="sr-Latn-RS" sz="2000" dirty="0">
                <a:hlinkClick r:id="rId2"/>
              </a:rPr>
              <a:t>https://www.youtube.com/watch?v=biKpYSdlVWg</a:t>
            </a:r>
          </a:p>
          <a:p>
            <a:pPr algn="ctr"/>
            <a:endParaRPr lang="sr-Latn-RS" sz="2000" dirty="0">
              <a:hlinkClick r:id="rId2"/>
            </a:endParaRPr>
          </a:p>
          <a:p>
            <a:pPr algn="ctr"/>
            <a:endParaRPr lang="sr-Cyrl-RS" sz="2000" dirty="0" smtClean="0">
              <a:hlinkClick r:id="rId2"/>
            </a:endParaRPr>
          </a:p>
          <a:p>
            <a:pPr algn="ctr"/>
            <a:endParaRPr lang="sr-Cyrl-RS" sz="2000" dirty="0" smtClean="0">
              <a:hlinkClick r:id="rId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9749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Композиција је </a:t>
            </a:r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исана за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гудачки квинтет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(извођачки састав који се састоји од 5. гудачких инструмената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две виолине, виоле, виолончела и контрабаса)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sr-Latn-RS" b="1" dirty="0" smtClean="0">
                <a:solidFill>
                  <a:srgbClr val="002060"/>
                </a:solidFill>
                <a:hlinkClick r:id="rId2"/>
              </a:rPr>
              <a:t>https://www.youtube.com/watch?v=wpoYUNfB-BI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sr-Cyrl-RS" sz="2000" dirty="0" smtClean="0">
              <a:hlinkClick r:id="rId3"/>
            </a:endParaRPr>
          </a:p>
          <a:p>
            <a:pPr algn="ctr"/>
            <a:endParaRPr lang="sr-Cyrl-RS" sz="2000" dirty="0" smtClean="0">
              <a:hlinkClick r:id="rId3"/>
            </a:endParaRPr>
          </a:p>
          <a:p>
            <a:pPr algn="ctr"/>
            <a:endParaRPr lang="sr-Cyrl-RS" sz="2000" dirty="0" smtClean="0">
              <a:hlinkClick r:id="rId3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али је данас најчешће изводи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гудачки оркестар.</a:t>
            </a:r>
          </a:p>
          <a:p>
            <a:pPr algn="ctr"/>
            <a:r>
              <a:rPr lang="sr-Latn-RS" b="1" dirty="0" smtClean="0">
                <a:solidFill>
                  <a:srgbClr val="C00000"/>
                </a:solidFill>
                <a:hlinkClick r:id="rId4"/>
              </a:rPr>
              <a:t>https://www.youtube.com/watch?v=Oc5-dEk9fFw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orisnik\Desktop\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62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246</TotalTime>
  <Words>205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        Волфганг Амадеус Моцарт Wolfgang Amadeus Mozart (1756. – 1791.)          MАЛА НОЋНА МУЗИКА</vt:lpstr>
      <vt:lpstr>САСТАВИ СЛАГАЛИЦУ!</vt:lpstr>
      <vt:lpstr>АСОЦИЈАЦИЈЕ НА РЕЧ МОЦАРТ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ПРОВЕРА ЗНАЊА!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63</cp:revision>
  <dcterms:created xsi:type="dcterms:W3CDTF">2006-08-16T00:00:00Z</dcterms:created>
  <dcterms:modified xsi:type="dcterms:W3CDTF">2020-05-30T16:26:41Z</dcterms:modified>
</cp:coreProperties>
</file>